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311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859" autoAdjust="0"/>
    <p:restoredTop sz="94660"/>
  </p:normalViewPr>
  <p:slideViewPr>
    <p:cSldViewPr snapToGrid="0">
      <p:cViewPr varScale="1">
        <p:scale>
          <a:sx n="68" d="100"/>
          <a:sy n="68" d="100"/>
        </p:scale>
        <p:origin x="1488" y="68"/>
      </p:cViewPr>
      <p:guideLst>
        <p:guide orient="horz" pos="2159"/>
        <p:guide pos="311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jpeg>
</file>

<file path=ppt/media/image4.jpe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30EE5-F0E6-4AAD-91E0-52F93888310A}" type="datetimeFigureOut">
              <a:rPr lang="ko-KR" altLang="en-US" smtClean="0"/>
              <a:t>2019-06-13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83EE9-F106-4E3A-A242-AF95720DC7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23227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30EE5-F0E6-4AAD-91E0-52F93888310A}" type="datetimeFigureOut">
              <a:rPr lang="ko-KR" altLang="en-US" smtClean="0"/>
              <a:t>2019-06-13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83EE9-F106-4E3A-A242-AF95720DC7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5465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30EE5-F0E6-4AAD-91E0-52F93888310A}" type="datetimeFigureOut">
              <a:rPr lang="ko-KR" altLang="en-US" smtClean="0"/>
              <a:t>2019-06-13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83EE9-F106-4E3A-A242-AF95720DC7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39793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tx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제목 텍스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lang="ko-KR" altLang="en-US"/>
            </a:pPr>
            <a:r>
              <a:rPr lang="ko-KR" altLang="en-US"/>
              <a:t>제목 텍스트</a:t>
            </a:r>
          </a:p>
        </p:txBody>
      </p:sp>
      <p:sp>
        <p:nvSpPr>
          <p:cNvPr id="21" name="본문 첫 번째 줄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lang="ko-KR" altLang="en-US"/>
            </a:pPr>
            <a:r>
              <a:rPr lang="ko-KR" altLang="en-US"/>
              <a:t>본문 첫 번째 줄</a:t>
            </a:r>
          </a:p>
          <a:p>
            <a:pPr lvl="1">
              <a:defRPr lang="ko-KR" altLang="en-US"/>
            </a:pPr>
            <a:r>
              <a:rPr lang="ko-KR" altLang="en-US"/>
              <a:t>본문 두 번째 줄</a:t>
            </a:r>
          </a:p>
          <a:p>
            <a:pPr lvl="2">
              <a:defRPr lang="ko-KR" altLang="en-US"/>
            </a:pPr>
            <a:r>
              <a:rPr lang="ko-KR" altLang="en-US"/>
              <a:t>본문 세 번째 줄</a:t>
            </a:r>
          </a:p>
          <a:p>
            <a:pPr lvl="3">
              <a:defRPr lang="ko-KR" altLang="en-US"/>
            </a:pPr>
            <a:r>
              <a:rPr lang="ko-KR" altLang="en-US"/>
              <a:t>본문 네 번째 줄</a:t>
            </a:r>
          </a:p>
          <a:p>
            <a:pPr lvl="4">
              <a:defRPr lang="ko-KR" altLang="en-US"/>
            </a:pPr>
            <a:r>
              <a:rPr lang="ko-KR" altLang="en-US"/>
              <a:t>본문 다섯 번째 줄</a:t>
            </a:r>
          </a:p>
        </p:txBody>
      </p:sp>
      <p:sp>
        <p:nvSpPr>
          <p:cNvPr id="22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lang="ko-KR" altLang="en-US"/>
            </a:pPr>
            <a:fld id="{86CB4B4D-7CA3-9044-876B-883B54F8677D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30EE5-F0E6-4AAD-91E0-52F93888310A}" type="datetimeFigureOut">
              <a:rPr lang="ko-KR" altLang="en-US" smtClean="0"/>
              <a:t>2019-06-13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83EE9-F106-4E3A-A242-AF95720DC7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9350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30EE5-F0E6-4AAD-91E0-52F93888310A}" type="datetimeFigureOut">
              <a:rPr lang="ko-KR" altLang="en-US" smtClean="0"/>
              <a:t>2019-06-13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83EE9-F106-4E3A-A242-AF95720DC7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51342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30EE5-F0E6-4AAD-91E0-52F93888310A}" type="datetimeFigureOut">
              <a:rPr lang="ko-KR" altLang="en-US" smtClean="0"/>
              <a:t>2019-06-13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83EE9-F106-4E3A-A242-AF95720DC7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35549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30EE5-F0E6-4AAD-91E0-52F93888310A}" type="datetimeFigureOut">
              <a:rPr lang="ko-KR" altLang="en-US" smtClean="0"/>
              <a:t>2019-06-13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83EE9-F106-4E3A-A242-AF95720DC7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29612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30EE5-F0E6-4AAD-91E0-52F93888310A}" type="datetimeFigureOut">
              <a:rPr lang="ko-KR" altLang="en-US" smtClean="0"/>
              <a:t>2019-06-13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83EE9-F106-4E3A-A242-AF95720DC7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14295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30EE5-F0E6-4AAD-91E0-52F93888310A}" type="datetimeFigureOut">
              <a:rPr lang="ko-KR" altLang="en-US" smtClean="0"/>
              <a:t>2019-06-13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83EE9-F106-4E3A-A242-AF95720DC7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49238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30EE5-F0E6-4AAD-91E0-52F93888310A}" type="datetimeFigureOut">
              <a:rPr lang="ko-KR" altLang="en-US" smtClean="0"/>
              <a:t>2019-06-13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83EE9-F106-4E3A-A242-AF95720DC7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00988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30EE5-F0E6-4AAD-91E0-52F93888310A}" type="datetimeFigureOut">
              <a:rPr lang="ko-KR" altLang="en-US" smtClean="0"/>
              <a:t>2019-06-13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83EE9-F106-4E3A-A242-AF95720DC7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49371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Office 테마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>
              <a:defRPr lang="ko-KR" altLang="en-US"/>
            </a:pPr>
            <a:r>
              <a:rPr lang="ko-KR" altLang="en-US"/>
              <a:t>마스터 텍스트 스타일 편집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 lang="ko-KR" altLang="en-US"/>
            </a:pPr>
            <a:fld id="{C7E30EE5-F0E6-4AAD-91E0-52F93888310A}" type="datetime1">
              <a:rPr lang="ko-KR" altLang="en-US"/>
              <a:pPr lvl="0">
                <a:defRPr lang="ko-KR" altLang="en-US"/>
              </a:pPr>
              <a:t>2019-06-13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 lang="ko-KR" altLang="en-US"/>
            </a:pPr>
            <a:fld id="{EF183EE9-F106-4E3A-A242-AF95720DC7D7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</p:sldLayoutIdLst>
  <p:transition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47869" y="503583"/>
            <a:ext cx="9210261" cy="16185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60000"/>
              </a:lnSpc>
              <a:defRPr lang="ko-KR" altLang="en-US"/>
            </a:pPr>
            <a:r>
              <a:rPr lang="en-US" altLang="ko-KR" sz="2800" b="1" kern="0" spc="-88">
                <a:solidFill>
                  <a:srgbClr val="000000"/>
                </a:solidFill>
                <a:latin typeface="휴먼명조"/>
                <a:ea typeface="휴먼명조"/>
              </a:rPr>
              <a:t>CNN</a:t>
            </a:r>
            <a:r>
              <a:rPr lang="ko-KR" altLang="en-US" sz="2800" b="1" kern="0" spc="-88">
                <a:solidFill>
                  <a:srgbClr val="000000"/>
                </a:solidFill>
                <a:latin typeface="휴먼명조"/>
                <a:ea typeface="휴먼명조"/>
              </a:rPr>
              <a:t>과 영상처리기술을 사용한 과수모니터링 시스템</a:t>
            </a:r>
          </a:p>
          <a:p>
            <a:pPr algn="ctr">
              <a:defRPr lang="ko-KR" altLang="en-US"/>
            </a:pPr>
            <a:r>
              <a:rPr lang="en-US" altLang="ko-KR" sz="2800"/>
              <a:t>A Fruit Tree Monitoring System Using CNN and Video Processing Technology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1152939" y="2810353"/>
            <a:ext cx="7893326" cy="3595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ko-KR" altLang="en-US"/>
              <a:t>정지영</a:t>
            </a:r>
            <a:r>
              <a:rPr lang="en-US" altLang="ko-KR"/>
              <a:t>, </a:t>
            </a:r>
            <a:r>
              <a:rPr lang="ko-KR" altLang="en-US"/>
              <a:t>최강민</a:t>
            </a:r>
            <a:r>
              <a:rPr lang="en-US" altLang="ko-KR"/>
              <a:t>, </a:t>
            </a:r>
            <a:r>
              <a:rPr lang="ko-KR" altLang="en-US"/>
              <a:t>김민철</a:t>
            </a:r>
            <a:r>
              <a:rPr lang="en-US" altLang="ko-KR"/>
              <a:t>, </a:t>
            </a:r>
            <a:r>
              <a:rPr lang="ko-KR" altLang="en-US"/>
              <a:t>김병욱</a:t>
            </a:r>
            <a:r>
              <a:rPr lang="en-US" altLang="ko-KR"/>
              <a:t>, </a:t>
            </a:r>
            <a:r>
              <a:rPr lang="ko-KR" altLang="en-US"/>
              <a:t>이인수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07021" y="4190549"/>
            <a:ext cx="838516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>
              <a:defRPr lang="ko-KR" altLang="en-US"/>
            </a:pPr>
            <a:r>
              <a:rPr lang="ko-KR" altLang="en-US" sz="2000" dirty="0">
                <a:latin typeface="-윤고딕330"/>
                <a:ea typeface="-윤고딕330"/>
              </a:rPr>
              <a:t>  </a:t>
            </a:r>
            <a:r>
              <a:rPr lang="ko-KR" altLang="en-US" sz="2000" dirty="0">
                <a:latin typeface="+mj-ea"/>
                <a:ea typeface="+mj-ea"/>
              </a:rPr>
              <a:t>현대의 농업분야에서는 고령화와 이상기후가 농업종사자들의 어려움을 증가시키고 있다</a:t>
            </a:r>
            <a:r>
              <a:rPr lang="en-US" altLang="ko-KR" sz="2000" dirty="0">
                <a:latin typeface="+mj-ea"/>
                <a:ea typeface="+mj-ea"/>
              </a:rPr>
              <a:t>. </a:t>
            </a:r>
            <a:r>
              <a:rPr lang="ko-KR" altLang="en-US" sz="2000" dirty="0">
                <a:latin typeface="+mj-ea"/>
                <a:ea typeface="+mj-ea"/>
              </a:rPr>
              <a:t>이는 </a:t>
            </a:r>
            <a:r>
              <a:rPr lang="ko-KR" altLang="en-US" sz="2000" dirty="0" err="1">
                <a:latin typeface="+mj-ea"/>
                <a:ea typeface="+mj-ea"/>
              </a:rPr>
              <a:t>농업생산량</a:t>
            </a:r>
            <a:r>
              <a:rPr lang="ko-KR" altLang="en-US" sz="2000" dirty="0">
                <a:latin typeface="+mj-ea"/>
                <a:ea typeface="+mj-ea"/>
              </a:rPr>
              <a:t> 저하로 직결되는 문제이다</a:t>
            </a:r>
            <a:r>
              <a:rPr lang="en-US" altLang="ko-KR" sz="2000" dirty="0">
                <a:latin typeface="+mj-ea"/>
                <a:ea typeface="+mj-ea"/>
              </a:rPr>
              <a:t>. </a:t>
            </a:r>
            <a:r>
              <a:rPr lang="ko-KR" altLang="en-US" sz="2000" dirty="0">
                <a:latin typeface="+mj-ea"/>
                <a:ea typeface="+mj-ea"/>
              </a:rPr>
              <a:t>본 논문에서는 이러한 문제를 해결하기 위해서 </a:t>
            </a:r>
            <a:r>
              <a:rPr lang="ko-KR" altLang="en-US" sz="2000" dirty="0" err="1">
                <a:latin typeface="+mj-ea"/>
                <a:ea typeface="+mj-ea"/>
              </a:rPr>
              <a:t>스마트팜에</a:t>
            </a:r>
            <a:r>
              <a:rPr lang="ko-KR" altLang="en-US" sz="2000" dirty="0">
                <a:latin typeface="+mj-ea"/>
                <a:ea typeface="+mj-ea"/>
              </a:rPr>
              <a:t> 직접 투입될 수 있는 이동형 과수모니터링 시스템을 제작하였다</a:t>
            </a:r>
            <a:r>
              <a:rPr lang="en-US" altLang="ko-KR" sz="2000" dirty="0">
                <a:latin typeface="+mj-ea"/>
                <a:ea typeface="+mj-ea"/>
              </a:rPr>
              <a:t>. </a:t>
            </a:r>
            <a:r>
              <a:rPr lang="ko-KR" altLang="en-US" sz="2000" dirty="0">
                <a:latin typeface="+mj-ea"/>
                <a:ea typeface="+mj-ea"/>
              </a:rPr>
              <a:t>영상처리기술과 </a:t>
            </a:r>
            <a:r>
              <a:rPr lang="en-US" altLang="ko-KR" sz="2000" dirty="0">
                <a:latin typeface="+mj-ea"/>
                <a:ea typeface="+mj-ea"/>
              </a:rPr>
              <a:t>CNN</a:t>
            </a:r>
            <a:r>
              <a:rPr lang="ko-KR" altLang="en-US" sz="2000" dirty="0">
                <a:latin typeface="+mj-ea"/>
                <a:ea typeface="+mj-ea"/>
              </a:rPr>
              <a:t>을 사용하여 구현하였기 때문에 노년층과 초보귀농인도 쉽고 정확하게 과일의 </a:t>
            </a:r>
            <a:r>
              <a:rPr lang="ko-KR" altLang="en-US" sz="2000" dirty="0" err="1">
                <a:latin typeface="+mj-ea"/>
                <a:ea typeface="+mj-ea"/>
              </a:rPr>
              <a:t>숙성도를</a:t>
            </a:r>
            <a:r>
              <a:rPr lang="ko-KR" altLang="en-US" sz="2000" dirty="0">
                <a:latin typeface="+mj-ea"/>
                <a:ea typeface="+mj-ea"/>
              </a:rPr>
              <a:t> 판단할 수 있다</a:t>
            </a:r>
            <a:r>
              <a:rPr lang="en-US" altLang="ko-KR" sz="2000" dirty="0">
                <a:latin typeface="+mj-ea"/>
                <a:ea typeface="+mj-ea"/>
              </a:rPr>
              <a:t>.</a:t>
            </a:r>
            <a:endParaRPr lang="ko-KR" altLang="en-US" sz="2000" dirty="0">
              <a:latin typeface="+mj-ea"/>
              <a:ea typeface="+mj-ea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687754" y="3829538"/>
            <a:ext cx="8729784" cy="2524879"/>
          </a:xfrm>
          <a:prstGeom prst="rect">
            <a:avLst/>
          </a:pr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4063117" y="3429000"/>
            <a:ext cx="1463040" cy="713630"/>
          </a:xfrm>
          <a:prstGeom prst="rect">
            <a:avLst/>
          </a:prstGeom>
          <a:solidFill>
            <a:schemeClr val="bg1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4312346" y="3524205"/>
            <a:ext cx="1107831" cy="5124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2800" b="1"/>
              <a:t>요약</a:t>
            </a:r>
          </a:p>
        </p:txBody>
      </p: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>
            <a:off x="687754" y="335666"/>
            <a:ext cx="8729784" cy="6134582"/>
          </a:xfrm>
          <a:prstGeom prst="rect">
            <a:avLst/>
          </a:pr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4097842" y="14461"/>
            <a:ext cx="1463040" cy="713630"/>
          </a:xfrm>
          <a:prstGeom prst="rect">
            <a:avLst/>
          </a:prstGeom>
          <a:solidFill>
            <a:schemeClr val="bg1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4347071" y="126142"/>
            <a:ext cx="110783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2800" b="1"/>
              <a:t>서론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1128021" y="439591"/>
            <a:ext cx="7884007" cy="61247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1">
              <a:defRPr lang="ko-KR" altLang="en-US"/>
            </a:pPr>
            <a:endParaRPr lang="en-US" altLang="ko-KR" dirty="0">
              <a:latin typeface="-윤고딕330"/>
              <a:ea typeface="-윤고딕330"/>
            </a:endParaRPr>
          </a:p>
          <a:p>
            <a:pPr latinLnBrk="1">
              <a:defRPr lang="ko-KR" altLang="en-US"/>
            </a:pPr>
            <a:r>
              <a:rPr lang="en-US" altLang="ko-KR" dirty="0">
                <a:latin typeface="-윤고딕330"/>
                <a:ea typeface="-윤고딕330"/>
              </a:rPr>
              <a:t>	</a:t>
            </a:r>
          </a:p>
          <a:p>
            <a:pPr marL="285750" indent="-285750" latinLnBrk="1">
              <a:buFont typeface="Arial"/>
              <a:buChar char="•"/>
              <a:defRPr lang="ko-KR" altLang="en-US"/>
            </a:pPr>
            <a:r>
              <a:rPr lang="ko-KR" altLang="en-US" sz="2000" dirty="0">
                <a:latin typeface="-윤고딕330"/>
                <a:ea typeface="-윤고딕330"/>
              </a:rPr>
              <a:t>  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현재 농업분야에서는 고령화의 꾸준한 진행과 더불어 폭염 및 </a:t>
            </a:r>
            <a:r>
              <a:rPr lang="ko-KR" altLang="en-US" sz="20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이상기온으로 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인한 영향으로 농업종사자들의 어려움이 농업생산량저하로 직결되고 있다</a:t>
            </a:r>
            <a:r>
              <a:rPr lang="en-US" altLang="ko-KR" sz="20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atinLnBrk="1">
              <a:defRPr lang="ko-KR" altLang="en-US"/>
            </a:pPr>
            <a:endParaRPr lang="en-US" altLang="ko-KR" sz="2000" b="1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atinLnBrk="1">
              <a:defRPr lang="ko-KR" altLang="en-US"/>
            </a:pPr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 latinLnBrk="1">
              <a:buFont typeface="Arial"/>
              <a:buChar char="•"/>
              <a:defRPr lang="ko-KR" altLang="en-US"/>
            </a:pP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현재 지속적인 농촌고령화와 이상기후로 인한 농업종사자들의 어려움을 보완하기 위해서 정부에서는 </a:t>
            </a:r>
            <a:r>
              <a:rPr lang="ko-KR" altLang="en-US" sz="20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스마트팜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사업을 매 년 지속적으로 확대하고 </a:t>
            </a:r>
            <a:r>
              <a:rPr lang="ko-KR" altLang="en-US" sz="20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있다</a:t>
            </a:r>
            <a:endParaRPr lang="ko-KR" altLang="en-US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atinLnBrk="1">
              <a:defRPr lang="ko-KR" altLang="en-US"/>
            </a:pPr>
            <a:endParaRPr lang="en-US" altLang="ko-KR" sz="2000" b="1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atinLnBrk="1">
              <a:defRPr lang="ko-KR" altLang="en-US"/>
            </a:pPr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 latinLnBrk="1">
              <a:buFont typeface="Arial"/>
              <a:buChar char="•"/>
              <a:defRPr lang="ko-KR" altLang="en-US"/>
            </a:pP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이에 맞추어 최근에는 </a:t>
            </a:r>
            <a:r>
              <a:rPr lang="ko-KR" altLang="en-US" sz="20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농업환경을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모니터링 하는 </a:t>
            </a:r>
            <a:r>
              <a:rPr lang="ko-KR" altLang="en-US" sz="20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기술 연구가 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활발하게 진행되고 있다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 latinLnBrk="1">
              <a:buFont typeface="Arial"/>
              <a:buChar char="•"/>
              <a:defRPr lang="ko-KR" altLang="en-US"/>
            </a:pPr>
            <a:endParaRPr lang="en-US" altLang="ko-KR" sz="2000" b="1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 latinLnBrk="1">
              <a:buFont typeface="Arial"/>
              <a:buChar char="•"/>
              <a:defRPr lang="ko-KR" altLang="en-US"/>
            </a:pPr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atinLnBrk="1">
              <a:defRPr lang="ko-KR" altLang="en-US"/>
            </a:pPr>
            <a:r>
              <a:rPr lang="en-US" altLang="ko-KR" sz="2000" b="1" dirty="0" smtClean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=&gt; </a:t>
            </a:r>
            <a:r>
              <a:rPr lang="ko-KR" altLang="en-US" sz="20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본 논문에서는 이러한 농업문제를 해결하기 위해 영상처리기술과 </a:t>
            </a:r>
            <a:r>
              <a:rPr lang="en-US" altLang="ko-KR" sz="2000" b="1" dirty="0" smtClean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CNN</a:t>
            </a:r>
            <a:r>
              <a:rPr lang="ko-KR" altLang="en-US" sz="2000" b="1" dirty="0" smtClean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을  사용하여 </a:t>
            </a:r>
            <a:r>
              <a:rPr lang="ko-KR" altLang="en-US" sz="20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과수 모니터링 시스템을 구현하였다</a:t>
            </a:r>
            <a:r>
              <a:rPr lang="en-US" altLang="ko-KR" sz="20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 latinLnBrk="1">
              <a:buFont typeface="Arial"/>
              <a:buChar char="•"/>
              <a:defRPr lang="ko-KR" altLang="en-US"/>
            </a:pP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atinLnBrk="1">
              <a:defRPr lang="ko-KR" altLang="en-US"/>
            </a:pP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8"/>
          <p:cNvSpPr>
            <a:spLocks noChangeArrowheads="1"/>
          </p:cNvSpPr>
          <p:nvPr/>
        </p:nvSpPr>
        <p:spPr>
          <a:xfrm>
            <a:off x="5081953" y="949871"/>
            <a:ext cx="17659240" cy="67613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anchor="ctr" anchorCtr="0">
            <a:normAutofit/>
          </a:bodyPr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27" name="TextBox 26"/>
          <p:cNvSpPr txBox="1"/>
          <p:nvPr/>
        </p:nvSpPr>
        <p:spPr>
          <a:xfrm>
            <a:off x="1022984" y="5294482"/>
            <a:ext cx="3669030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lang="ko-KR" altLang="en-US"/>
            </a:pPr>
            <a:r>
              <a:rPr lang="en-US" altLang="ko-KR" sz="1600">
                <a:latin typeface="-윤고딕350"/>
                <a:ea typeface="-윤고딕350"/>
              </a:rPr>
              <a:t>&lt;</a:t>
            </a:r>
            <a:r>
              <a:rPr lang="ko-KR" altLang="en-US" sz="1600">
                <a:latin typeface="-윤고딕350"/>
                <a:ea typeface="-윤고딕350"/>
              </a:rPr>
              <a:t>과수 모니터링 시스템 실제 환경 실험</a:t>
            </a:r>
            <a:r>
              <a:rPr lang="en-US" altLang="ko-KR" sz="1600">
                <a:latin typeface="-윤고딕350"/>
                <a:ea typeface="-윤고딕350"/>
              </a:rPr>
              <a:t>&gt;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459156" y="363090"/>
            <a:ext cx="8729784" cy="6134582"/>
          </a:xfrm>
          <a:prstGeom prst="rect">
            <a:avLst/>
          </a:pr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3712211" y="0"/>
            <a:ext cx="1875100" cy="713630"/>
          </a:xfrm>
          <a:prstGeom prst="rect">
            <a:avLst/>
          </a:prstGeom>
          <a:solidFill>
            <a:schemeClr val="bg1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3791396" y="148195"/>
            <a:ext cx="2065304" cy="545225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lvl="0">
              <a:defRPr lang="ko-KR" altLang="en-US"/>
            </a:pPr>
            <a:r>
              <a:rPr lang="ko-KR" altLang="en-US" sz="3000" b="1">
                <a:solidFill>
                  <a:schemeClr val="tx1"/>
                </a:solidFill>
              </a:rPr>
              <a:t>하드웨어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242132" y="2047736"/>
            <a:ext cx="4876800" cy="4459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2400" b="1"/>
              <a:t>몸체부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223082" y="1392658"/>
            <a:ext cx="208608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2400" b="1" dirty="0" err="1"/>
              <a:t>영상촬영부</a:t>
            </a:r>
            <a:endParaRPr lang="ko-KR" altLang="en-US" sz="2400" b="1" dirty="0"/>
          </a:p>
        </p:txBody>
      </p:sp>
      <p:sp>
        <p:nvSpPr>
          <p:cNvPr id="28" name="TextBox 27"/>
          <p:cNvSpPr txBox="1"/>
          <p:nvPr/>
        </p:nvSpPr>
        <p:spPr>
          <a:xfrm>
            <a:off x="6229104" y="2709280"/>
            <a:ext cx="2856190" cy="4511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2400" b="1"/>
              <a:t>센서부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229104" y="3370824"/>
            <a:ext cx="3936540" cy="4467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2400" b="1"/>
              <a:t>제어부</a:t>
            </a:r>
          </a:p>
        </p:txBody>
      </p:sp>
      <p:grpSp>
        <p:nvGrpSpPr>
          <p:cNvPr id="35" name="그룹 34"/>
          <p:cNvGrpSpPr/>
          <p:nvPr/>
        </p:nvGrpSpPr>
        <p:grpSpPr>
          <a:xfrm>
            <a:off x="5767259" y="1373318"/>
            <a:ext cx="414191" cy="400110"/>
            <a:chOff x="4740593" y="1157722"/>
            <a:chExt cx="414191" cy="400110"/>
          </a:xfrm>
        </p:grpSpPr>
        <p:sp>
          <p:nvSpPr>
            <p:cNvPr id="32" name="타원 31"/>
            <p:cNvSpPr/>
            <p:nvPr/>
          </p:nvSpPr>
          <p:spPr>
            <a:xfrm>
              <a:off x="4740593" y="1208528"/>
              <a:ext cx="338554" cy="338554"/>
            </a:xfrm>
            <a:prstGeom prst="ellipse">
              <a:avLst/>
            </a:prstGeom>
            <a:noFill/>
            <a:ln w="50800">
              <a:solidFill>
                <a:srgbClr val="2F52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4761526" y="1157722"/>
              <a:ext cx="393258" cy="38690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 lang="ko-KR" altLang="en-US"/>
              </a:pPr>
              <a:r>
                <a:rPr lang="en-US" altLang="ko-KR" sz="2000" b="1"/>
                <a:t>1</a:t>
              </a:r>
              <a:endParaRPr lang="ko-KR" altLang="en-US" sz="2000" b="1"/>
            </a:p>
          </p:txBody>
        </p:sp>
      </p:grpSp>
      <p:grpSp>
        <p:nvGrpSpPr>
          <p:cNvPr id="38" name="그룹 37"/>
          <p:cNvGrpSpPr/>
          <p:nvPr/>
        </p:nvGrpSpPr>
        <p:grpSpPr>
          <a:xfrm>
            <a:off x="5767259" y="2046030"/>
            <a:ext cx="414191" cy="400110"/>
            <a:chOff x="4740593" y="1157722"/>
            <a:chExt cx="414191" cy="400110"/>
          </a:xfrm>
        </p:grpSpPr>
        <p:sp>
          <p:nvSpPr>
            <p:cNvPr id="39" name="타원 38"/>
            <p:cNvSpPr/>
            <p:nvPr/>
          </p:nvSpPr>
          <p:spPr>
            <a:xfrm>
              <a:off x="4740593" y="1208528"/>
              <a:ext cx="338554" cy="338554"/>
            </a:xfrm>
            <a:prstGeom prst="ellipse">
              <a:avLst/>
            </a:prstGeom>
            <a:noFill/>
            <a:ln w="50800">
              <a:solidFill>
                <a:srgbClr val="2F52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4761526" y="1157722"/>
              <a:ext cx="393258" cy="3904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 lang="ko-KR" altLang="en-US"/>
              </a:pPr>
              <a:r>
                <a:rPr lang="en-US" altLang="ko-KR" sz="2000" b="1"/>
                <a:t>2</a:t>
              </a:r>
              <a:endParaRPr lang="ko-KR" altLang="en-US" sz="2000" b="1"/>
            </a:p>
          </p:txBody>
        </p:sp>
      </p:grpSp>
      <p:grpSp>
        <p:nvGrpSpPr>
          <p:cNvPr id="41" name="그룹 40"/>
          <p:cNvGrpSpPr/>
          <p:nvPr/>
        </p:nvGrpSpPr>
        <p:grpSpPr>
          <a:xfrm>
            <a:off x="5767259" y="2709217"/>
            <a:ext cx="414191" cy="400110"/>
            <a:chOff x="4740593" y="1157722"/>
            <a:chExt cx="414191" cy="400110"/>
          </a:xfrm>
        </p:grpSpPr>
        <p:sp>
          <p:nvSpPr>
            <p:cNvPr id="42" name="타원 41"/>
            <p:cNvSpPr/>
            <p:nvPr/>
          </p:nvSpPr>
          <p:spPr>
            <a:xfrm>
              <a:off x="4740593" y="1208528"/>
              <a:ext cx="338554" cy="338554"/>
            </a:xfrm>
            <a:prstGeom prst="ellipse">
              <a:avLst/>
            </a:prstGeom>
            <a:noFill/>
            <a:ln w="50800">
              <a:solidFill>
                <a:srgbClr val="2F52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4761526" y="1157722"/>
              <a:ext cx="39325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 lang="ko-KR" altLang="en-US"/>
              </a:pPr>
              <a:r>
                <a:rPr lang="en-US" altLang="ko-KR" sz="2000" b="1"/>
                <a:t>3</a:t>
              </a:r>
              <a:endParaRPr lang="ko-KR" altLang="en-US" sz="2000" b="1"/>
            </a:p>
          </p:txBody>
        </p:sp>
      </p:grpSp>
      <p:grpSp>
        <p:nvGrpSpPr>
          <p:cNvPr id="44" name="그룹 43"/>
          <p:cNvGrpSpPr/>
          <p:nvPr/>
        </p:nvGrpSpPr>
        <p:grpSpPr>
          <a:xfrm>
            <a:off x="5767259" y="3372405"/>
            <a:ext cx="414191" cy="400110"/>
            <a:chOff x="4740593" y="1157722"/>
            <a:chExt cx="414191" cy="400110"/>
          </a:xfrm>
        </p:grpSpPr>
        <p:sp>
          <p:nvSpPr>
            <p:cNvPr id="45" name="타원 44"/>
            <p:cNvSpPr/>
            <p:nvPr/>
          </p:nvSpPr>
          <p:spPr>
            <a:xfrm>
              <a:off x="4740593" y="1208528"/>
              <a:ext cx="338554" cy="338554"/>
            </a:xfrm>
            <a:prstGeom prst="ellipse">
              <a:avLst/>
            </a:prstGeom>
            <a:noFill/>
            <a:ln w="50800">
              <a:solidFill>
                <a:srgbClr val="2F52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4761526" y="1157722"/>
              <a:ext cx="393258" cy="3880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 lang="ko-KR" altLang="en-US"/>
              </a:pPr>
              <a:r>
                <a:rPr lang="en-US" altLang="ko-KR" sz="2000" b="1"/>
                <a:t>4</a:t>
              </a:r>
              <a:endParaRPr lang="ko-KR" altLang="en-US" sz="2000" b="1"/>
            </a:p>
          </p:txBody>
        </p:sp>
      </p:grpSp>
      <p:pic>
        <p:nvPicPr>
          <p:cNvPr id="1032" name="그림 1031"/>
          <p:cNvPicPr/>
          <p:nvPr/>
        </p:nvPicPr>
        <p:blipFill rotWithShape="1">
          <a:blip r:embed="rId2">
            <a:lum/>
          </a:blip>
          <a:srcRect l="11580" t="830" r="62800" b="560"/>
          <a:stretch>
            <a:fillRect/>
          </a:stretch>
        </p:blipFill>
        <p:spPr>
          <a:xfrm>
            <a:off x="1088328" y="1476209"/>
            <a:ext cx="3521771" cy="3751355"/>
          </a:xfrm>
          <a:prstGeom prst="rect">
            <a:avLst/>
          </a:prstGeom>
        </p:spPr>
      </p:pic>
      <p:sp>
        <p:nvSpPr>
          <p:cNvPr id="1033" name="TextBox 33"/>
          <p:cNvSpPr txBox="1"/>
          <p:nvPr/>
        </p:nvSpPr>
        <p:spPr>
          <a:xfrm>
            <a:off x="6229104" y="4715663"/>
            <a:ext cx="3936540" cy="4467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2400" b="1"/>
              <a:t>전원부</a:t>
            </a:r>
          </a:p>
        </p:txBody>
      </p:sp>
      <p:grpSp>
        <p:nvGrpSpPr>
          <p:cNvPr id="1034" name="그룹 43"/>
          <p:cNvGrpSpPr/>
          <p:nvPr/>
        </p:nvGrpSpPr>
        <p:grpSpPr>
          <a:xfrm>
            <a:off x="5767259" y="4717244"/>
            <a:ext cx="414191" cy="400110"/>
            <a:chOff x="4740593" y="1157722"/>
            <a:chExt cx="414191" cy="400110"/>
          </a:xfrm>
        </p:grpSpPr>
        <p:sp>
          <p:nvSpPr>
            <p:cNvPr id="1035" name="타원 44"/>
            <p:cNvSpPr/>
            <p:nvPr/>
          </p:nvSpPr>
          <p:spPr>
            <a:xfrm>
              <a:off x="4740593" y="1208528"/>
              <a:ext cx="338554" cy="338554"/>
            </a:xfrm>
            <a:prstGeom prst="ellipse">
              <a:avLst/>
            </a:prstGeom>
            <a:noFill/>
            <a:ln w="50800">
              <a:solidFill>
                <a:srgbClr val="2F52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036" name="TextBox 45"/>
            <p:cNvSpPr txBox="1"/>
            <p:nvPr/>
          </p:nvSpPr>
          <p:spPr>
            <a:xfrm>
              <a:off x="4761526" y="1157721"/>
              <a:ext cx="393258" cy="3962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 lang="ko-KR" altLang="en-US"/>
              </a:pPr>
              <a:r>
                <a:rPr lang="ko-KR" altLang="en-US" sz="2000" b="1"/>
                <a:t>6</a:t>
              </a:r>
            </a:p>
          </p:txBody>
        </p:sp>
      </p:grpSp>
      <p:sp>
        <p:nvSpPr>
          <p:cNvPr id="1037" name="TextBox 33"/>
          <p:cNvSpPr txBox="1"/>
          <p:nvPr/>
        </p:nvSpPr>
        <p:spPr>
          <a:xfrm>
            <a:off x="6229104" y="5393752"/>
            <a:ext cx="3936540" cy="4526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2400" b="1"/>
              <a:t>구동부</a:t>
            </a:r>
          </a:p>
        </p:txBody>
      </p:sp>
      <p:grpSp>
        <p:nvGrpSpPr>
          <p:cNvPr id="1038" name="그룹 43"/>
          <p:cNvGrpSpPr/>
          <p:nvPr/>
        </p:nvGrpSpPr>
        <p:grpSpPr>
          <a:xfrm>
            <a:off x="5767259" y="5395333"/>
            <a:ext cx="414191" cy="400110"/>
            <a:chOff x="4740593" y="1157722"/>
            <a:chExt cx="414191" cy="400110"/>
          </a:xfrm>
        </p:grpSpPr>
        <p:sp>
          <p:nvSpPr>
            <p:cNvPr id="1039" name="타원 44"/>
            <p:cNvSpPr/>
            <p:nvPr/>
          </p:nvSpPr>
          <p:spPr>
            <a:xfrm>
              <a:off x="4740593" y="1208528"/>
              <a:ext cx="338554" cy="338554"/>
            </a:xfrm>
            <a:prstGeom prst="ellipse">
              <a:avLst/>
            </a:prstGeom>
            <a:noFill/>
            <a:ln w="50800">
              <a:solidFill>
                <a:srgbClr val="2F52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040" name="TextBox 45"/>
            <p:cNvSpPr txBox="1"/>
            <p:nvPr/>
          </p:nvSpPr>
          <p:spPr>
            <a:xfrm>
              <a:off x="4761526" y="1157721"/>
              <a:ext cx="393258" cy="3962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 lang="ko-KR" altLang="en-US"/>
              </a:pPr>
              <a:r>
                <a:rPr lang="ko-KR" altLang="en-US" sz="2000" b="1"/>
                <a:t>7</a:t>
              </a:r>
            </a:p>
          </p:txBody>
        </p:sp>
      </p:grpSp>
      <p:sp>
        <p:nvSpPr>
          <p:cNvPr id="1041" name="TextBox 33"/>
          <p:cNvSpPr txBox="1"/>
          <p:nvPr/>
        </p:nvSpPr>
        <p:spPr>
          <a:xfrm>
            <a:off x="6229104" y="4030770"/>
            <a:ext cx="3936540" cy="4467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2400" b="1"/>
              <a:t>통신부 </a:t>
            </a:r>
          </a:p>
        </p:txBody>
      </p:sp>
      <p:grpSp>
        <p:nvGrpSpPr>
          <p:cNvPr id="1042" name="그룹 43"/>
          <p:cNvGrpSpPr/>
          <p:nvPr/>
        </p:nvGrpSpPr>
        <p:grpSpPr>
          <a:xfrm>
            <a:off x="5767259" y="4032351"/>
            <a:ext cx="414191" cy="400110"/>
            <a:chOff x="4740593" y="1157722"/>
            <a:chExt cx="414191" cy="400110"/>
          </a:xfrm>
        </p:grpSpPr>
        <p:sp>
          <p:nvSpPr>
            <p:cNvPr id="1043" name="타원 44"/>
            <p:cNvSpPr/>
            <p:nvPr/>
          </p:nvSpPr>
          <p:spPr>
            <a:xfrm>
              <a:off x="4740593" y="1208528"/>
              <a:ext cx="338554" cy="338554"/>
            </a:xfrm>
            <a:prstGeom prst="ellipse">
              <a:avLst/>
            </a:prstGeom>
            <a:noFill/>
            <a:ln w="50800">
              <a:solidFill>
                <a:srgbClr val="2F52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044" name="TextBox 45"/>
            <p:cNvSpPr txBox="1"/>
            <p:nvPr/>
          </p:nvSpPr>
          <p:spPr>
            <a:xfrm>
              <a:off x="4761526" y="1157721"/>
              <a:ext cx="393258" cy="3962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 lang="ko-KR" altLang="en-US"/>
              </a:pPr>
              <a:r>
                <a:rPr lang="ko-KR" altLang="en-US" sz="2000" b="1"/>
                <a:t>5</a:t>
              </a:r>
            </a:p>
          </p:txBody>
        </p:sp>
      </p:grpSp>
    </p:spTree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"/>
          <p:cNvSpPr>
            <a:spLocks noChangeArrowheads="1"/>
          </p:cNvSpPr>
          <p:nvPr/>
        </p:nvSpPr>
        <p:spPr>
          <a:xfrm>
            <a:off x="0" y="0"/>
            <a:ext cx="99060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anchor="ctr" anchorCtr="0">
            <a:normAutofit/>
          </a:bodyPr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687753" y="335666"/>
            <a:ext cx="8927301" cy="6134582"/>
          </a:xfrm>
          <a:prstGeom prst="rect">
            <a:avLst/>
          </a:pr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4077584" y="30937"/>
            <a:ext cx="1764686" cy="713630"/>
          </a:xfrm>
          <a:prstGeom prst="rect">
            <a:avLst/>
          </a:prstGeom>
          <a:solidFill>
            <a:schemeClr val="bg1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4568555" y="116968"/>
            <a:ext cx="1778540" cy="576452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lvl="0">
              <a:defRPr lang="ko-KR" altLang="en-US"/>
            </a:pPr>
            <a:r>
              <a:rPr lang="ko-KR" altLang="en-US" sz="3200" b="1">
                <a:solidFill>
                  <a:schemeClr val="tx1"/>
                </a:solidFill>
              </a:rPr>
              <a:t>원리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499943" y="1007079"/>
            <a:ext cx="5550544" cy="1554272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latinLnBrk="1">
              <a:defRPr lang="ko-KR" altLang="en-US"/>
            </a:pPr>
            <a:r>
              <a:rPr lang="en-US" altLang="ko-KR" sz="3500" b="1" dirty="0">
                <a:solidFill>
                  <a:schemeClr val="tx2"/>
                </a:solidFill>
                <a:latin typeface="-윤고딕330"/>
                <a:ea typeface="-윤고딕330"/>
              </a:rPr>
              <a:t> </a:t>
            </a:r>
            <a:r>
              <a:rPr lang="en-US" altLang="ko-KR" sz="4700" b="1" dirty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Tensor </a:t>
            </a:r>
            <a:r>
              <a:rPr lang="ko-KR" altLang="en-US" sz="4700" b="1" dirty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4700" b="1" dirty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+ </a:t>
            </a:r>
            <a:r>
              <a:rPr lang="ko-KR" altLang="en-US" sz="4700" b="1" dirty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4700" b="1" dirty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flow</a:t>
            </a:r>
          </a:p>
          <a:p>
            <a:pPr latinLnBrk="1">
              <a:defRPr lang="ko-KR" altLang="en-US"/>
            </a:pPr>
            <a:r>
              <a:rPr lang="ko-KR" altLang="en-US" sz="30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</a:t>
            </a:r>
            <a:r>
              <a:rPr lang="en-US" altLang="ko-KR" sz="3000" b="1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30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데이터)           </a:t>
            </a:r>
            <a:r>
              <a:rPr lang="ko-KR" altLang="en-US" sz="3000" b="1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(</a:t>
            </a:r>
            <a:r>
              <a:rPr lang="ko-KR" altLang="en-US" sz="30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흐름)</a:t>
            </a:r>
          </a:p>
          <a:p>
            <a:pPr latinLnBrk="1">
              <a:defRPr lang="ko-KR" altLang="en-US"/>
            </a:pP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0" name="TextBox 18"/>
          <p:cNvSpPr txBox="1"/>
          <p:nvPr/>
        </p:nvSpPr>
        <p:spPr>
          <a:xfrm>
            <a:off x="1665653" y="2730452"/>
            <a:ext cx="3453102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>
              <a:lnSpc>
                <a:spcPct val="150000"/>
              </a:lnSpc>
              <a:buClr>
                <a:srgbClr val="000000"/>
              </a:buClr>
              <a:buFont typeface="Wingdings"/>
              <a:buChar char="ü"/>
              <a:defRPr lang="ko-KR" altLang="en-US"/>
            </a:pPr>
            <a:r>
              <a:rPr lang="ko-KR" altLang="en-US" sz="2000" b="1" dirty="0">
                <a:latin typeface="-윤고딕330"/>
                <a:ea typeface="-윤고딕330"/>
              </a:rPr>
              <a:t> </a:t>
            </a:r>
            <a:r>
              <a:rPr lang="ko-KR" altLang="en-US" sz="2000" b="1" dirty="0">
                <a:latin typeface="+mj-ea"/>
                <a:ea typeface="+mj-ea"/>
              </a:rPr>
              <a:t>다차원 배열로 데이터를 </a:t>
            </a:r>
            <a:r>
              <a:rPr lang="ko-KR" altLang="en-US" sz="2000" b="1" dirty="0" smtClean="0">
                <a:latin typeface="+mj-ea"/>
                <a:ea typeface="+mj-ea"/>
              </a:rPr>
              <a:t>나타냄</a:t>
            </a:r>
            <a:endParaRPr lang="en-US" altLang="ko-KR" sz="2000" b="1" dirty="0">
              <a:latin typeface="+mj-ea"/>
              <a:ea typeface="+mj-ea"/>
            </a:endParaRPr>
          </a:p>
          <a:p>
            <a:pPr latinLnBrk="1">
              <a:lnSpc>
                <a:spcPct val="150000"/>
              </a:lnSpc>
              <a:buClr>
                <a:srgbClr val="000000"/>
              </a:buClr>
              <a:buFont typeface="Wingdings"/>
              <a:buChar char="ü"/>
              <a:defRPr lang="ko-KR" altLang="en-US"/>
            </a:pPr>
            <a:r>
              <a:rPr lang="en-US" altLang="ko-KR" sz="2000" b="1" dirty="0">
                <a:latin typeface="+mj-ea"/>
                <a:ea typeface="+mj-ea"/>
              </a:rPr>
              <a:t>RGB</a:t>
            </a:r>
            <a:r>
              <a:rPr lang="ko-KR" altLang="en-US" sz="2000" b="1" dirty="0">
                <a:latin typeface="+mj-ea"/>
                <a:ea typeface="+mj-ea"/>
              </a:rPr>
              <a:t> 이미지는 삼차원 배열로 나타내는 </a:t>
            </a:r>
            <a:r>
              <a:rPr lang="ko-KR" altLang="en-US" sz="2000" b="1" dirty="0" err="1">
                <a:latin typeface="+mj-ea"/>
                <a:ea typeface="+mj-ea"/>
              </a:rPr>
              <a:t>텐서</a:t>
            </a:r>
            <a:endParaRPr lang="ko-KR" altLang="en-US" sz="2000" b="1" dirty="0">
              <a:latin typeface="+mj-ea"/>
              <a:ea typeface="+mj-ea"/>
            </a:endParaRPr>
          </a:p>
        </p:txBody>
      </p:sp>
      <p:sp>
        <p:nvSpPr>
          <p:cNvPr id="22" name="TextBox 18"/>
          <p:cNvSpPr txBox="1"/>
          <p:nvPr/>
        </p:nvSpPr>
        <p:spPr>
          <a:xfrm>
            <a:off x="5299474" y="2711598"/>
            <a:ext cx="3797389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>
              <a:lnSpc>
                <a:spcPct val="150000"/>
              </a:lnSpc>
              <a:buClr>
                <a:srgbClr val="000000"/>
              </a:buClr>
              <a:buFont typeface="Wingdings"/>
              <a:buChar char="ü"/>
              <a:defRPr lang="ko-KR" altLang="en-US"/>
            </a:pPr>
            <a:r>
              <a:rPr lang="ko-KR" altLang="en-US" sz="2000" b="1" dirty="0">
                <a:latin typeface="-윤고딕330"/>
                <a:ea typeface="-윤고딕330"/>
              </a:rPr>
              <a:t> 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계산은 </a:t>
            </a:r>
            <a:r>
              <a:rPr lang="ko-KR" altLang="en-US" sz="20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데이터플로우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그래프로 </a:t>
            </a:r>
            <a:r>
              <a:rPr lang="ko-KR" altLang="en-US" sz="20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행해짐</a:t>
            </a:r>
            <a:endParaRPr lang="ko-KR" altLang="en-US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atinLnBrk="1">
              <a:lnSpc>
                <a:spcPct val="150000"/>
              </a:lnSpc>
              <a:buClr>
                <a:srgbClr val="000000"/>
              </a:buClr>
              <a:buFont typeface="Wingdings"/>
              <a:buChar char="ü"/>
              <a:defRPr lang="ko-KR" altLang="en-US"/>
            </a:pP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그래프의 노드는 수식을 의미하며, 간선은 시스템을 따라 흘러가는 데이터를 의미</a:t>
            </a:r>
          </a:p>
          <a:p>
            <a:pPr latinLnBrk="1">
              <a:lnSpc>
                <a:spcPct val="150000"/>
              </a:lnSpc>
              <a:buClr>
                <a:srgbClr val="000000"/>
              </a:buClr>
              <a:buFont typeface="Wingdings"/>
              <a:buChar char="ü"/>
              <a:defRPr lang="ko-KR" altLang="en-US"/>
            </a:pP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그래프를 따라 데이터가 노드를 거쳐 흘러가면서 </a:t>
            </a:r>
            <a:r>
              <a:rPr lang="ko-KR" altLang="en-US" sz="20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계산수행</a:t>
            </a:r>
            <a:endParaRPr lang="ko-KR" altLang="en-US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"/>
          <p:cNvSpPr>
            <a:spLocks noChangeArrowheads="1"/>
          </p:cNvSpPr>
          <p:nvPr/>
        </p:nvSpPr>
        <p:spPr>
          <a:xfrm>
            <a:off x="0" y="0"/>
            <a:ext cx="99060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anchor="ctr" anchorCtr="0">
            <a:normAutofit/>
          </a:bodyPr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687753" y="335666"/>
            <a:ext cx="8927301" cy="6134582"/>
          </a:xfrm>
          <a:prstGeom prst="rect">
            <a:avLst/>
          </a:pr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4077584" y="30937"/>
            <a:ext cx="1764686" cy="713630"/>
          </a:xfrm>
          <a:prstGeom prst="rect">
            <a:avLst/>
          </a:prstGeom>
          <a:solidFill>
            <a:schemeClr val="bg1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4568555" y="116968"/>
            <a:ext cx="1778540" cy="576452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lvl="0">
              <a:defRPr lang="ko-KR" altLang="en-US"/>
            </a:pPr>
            <a:r>
              <a:rPr lang="ko-KR" altLang="en-US" sz="3200" b="1">
                <a:solidFill>
                  <a:schemeClr val="tx1"/>
                </a:solidFill>
              </a:rPr>
              <a:t>원리</a:t>
            </a:r>
          </a:p>
        </p:txBody>
      </p:sp>
      <p:pic>
        <p:nvPicPr>
          <p:cNvPr id="24" name="그림 6" descr="그림 6"/>
          <p:cNvPicPr>
            <a:picLocks noChangeAspect="1"/>
          </p:cNvPicPr>
          <p:nvPr/>
        </p:nvPicPr>
        <p:blipFill rotWithShape="1">
          <a:blip r:embed="rId2"/>
          <a:srcRect l="2700" r="6480"/>
          <a:stretch>
            <a:fillRect/>
          </a:stretch>
        </p:blipFill>
        <p:spPr>
          <a:xfrm>
            <a:off x="1684098" y="1882612"/>
            <a:ext cx="6960296" cy="4099730"/>
          </a:xfrm>
          <a:prstGeom prst="rect">
            <a:avLst/>
          </a:prstGeom>
          <a:ln w="12700">
            <a:miter/>
          </a:ln>
        </p:spPr>
      </p:pic>
      <p:sp>
        <p:nvSpPr>
          <p:cNvPr id="26" name="TextBox 18"/>
          <p:cNvSpPr txBox="1"/>
          <p:nvPr/>
        </p:nvSpPr>
        <p:spPr>
          <a:xfrm>
            <a:off x="1414970" y="1158695"/>
            <a:ext cx="7625333" cy="923330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latinLnBrk="1">
              <a:defRPr lang="ko-KR" altLang="en-US"/>
            </a:pPr>
            <a:r>
              <a:rPr lang="en-US" altLang="ko-KR" sz="3600" b="1" dirty="0">
                <a:solidFill>
                  <a:schemeClr val="tx2"/>
                </a:solidFill>
                <a:latin typeface="-윤고딕330"/>
                <a:ea typeface="-윤고딕330"/>
              </a:rPr>
              <a:t> </a:t>
            </a:r>
            <a:r>
              <a:rPr lang="en-US" altLang="ko-KR" sz="3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CNN</a:t>
            </a:r>
            <a:r>
              <a:rPr lang="en-US" altLang="ko-KR" sz="35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30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(Convolutional Neutral Network)</a:t>
            </a:r>
            <a:endParaRPr lang="en-US" altLang="ko-KR" sz="35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atinLnBrk="1">
              <a:defRPr lang="ko-KR" altLang="en-US"/>
            </a:pPr>
            <a:endParaRPr lang="ko-KR" alt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"/>
          <p:cNvSpPr>
            <a:spLocks noChangeArrowheads="1"/>
          </p:cNvSpPr>
          <p:nvPr/>
        </p:nvSpPr>
        <p:spPr>
          <a:xfrm>
            <a:off x="0" y="0"/>
            <a:ext cx="99060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anchor="ctr" anchorCtr="0">
            <a:normAutofit/>
          </a:bodyPr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687753" y="335666"/>
            <a:ext cx="8927301" cy="6134582"/>
          </a:xfrm>
          <a:prstGeom prst="rect">
            <a:avLst/>
          </a:pr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4270171" y="0"/>
            <a:ext cx="1764686" cy="713630"/>
          </a:xfrm>
          <a:prstGeom prst="rect">
            <a:avLst/>
          </a:prstGeom>
          <a:solidFill>
            <a:schemeClr val="bg1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4684473" y="177640"/>
            <a:ext cx="177854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2800" b="1"/>
              <a:t>실험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188252" y="4040466"/>
            <a:ext cx="8059443" cy="19082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>
              <a:defRPr lang="ko-KR" altLang="en-US"/>
            </a:pP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토마토가 빛을 적게 받은 경우와 빛을 많이 받은 경우로 나누어 50번씩 테스트를 하여 토마토의 숙성도 인식 성능을 비교하였다.</a:t>
            </a:r>
          </a:p>
          <a:p>
            <a:pPr latinLnBrk="1">
              <a:defRPr lang="ko-KR" altLang="en-US"/>
            </a:pPr>
            <a:endParaRPr lang="en-US" altLang="ko-KR" sz="2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atinLnBrk="1">
              <a:defRPr lang="ko-KR" altLang="en-US"/>
            </a:pPr>
            <a:r>
              <a:rPr lang="en-US" altLang="ko-KR" sz="2000" b="1" dirty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=&gt; </a:t>
            </a:r>
            <a:r>
              <a:rPr lang="ko-KR" altLang="en-US" sz="2000" b="1" dirty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각 경우에 대해 200개씩의 트레이닝 이미지를 </a:t>
            </a:r>
            <a:r>
              <a:rPr lang="ko-KR" altLang="en-US" sz="2000" b="1" dirty="0" smtClean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수집하였으며</a:t>
            </a:r>
            <a:r>
              <a:rPr lang="ko-KR" altLang="en-US" sz="2000" b="1" dirty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,1000</a:t>
            </a:r>
            <a:r>
              <a:rPr lang="en-US" altLang="ko-KR" sz="2000" b="1" dirty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 step</a:t>
            </a:r>
            <a:r>
              <a:rPr lang="ko-KR" altLang="en-US" sz="2000" b="1" dirty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에 걸쳐 학습시켰다.</a:t>
            </a:r>
          </a:p>
          <a:p>
            <a:pPr latinLnBrk="1">
              <a:defRPr lang="ko-KR" altLang="en-US"/>
            </a:pP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0" name="그림 19"/>
          <p:cNvPicPr/>
          <p:nvPr/>
        </p:nvPicPr>
        <p:blipFill rotWithShape="1">
          <a:blip r:embed="rId2">
            <a:lum/>
          </a:blip>
          <a:srcRect/>
          <a:stretch>
            <a:fillRect/>
          </a:stretch>
        </p:blipFill>
        <p:spPr>
          <a:xfrm>
            <a:off x="1228618" y="1418951"/>
            <a:ext cx="2057781" cy="1731618"/>
          </a:xfrm>
          <a:prstGeom prst="rect">
            <a:avLst/>
          </a:prstGeom>
        </p:spPr>
      </p:pic>
      <p:pic>
        <p:nvPicPr>
          <p:cNvPr id="21" name="그림 20"/>
          <p:cNvPicPr/>
          <p:nvPr/>
        </p:nvPicPr>
        <p:blipFill rotWithShape="1">
          <a:blip r:embed="rId3">
            <a:lum/>
          </a:blip>
          <a:srcRect/>
          <a:stretch>
            <a:fillRect/>
          </a:stretch>
        </p:blipFill>
        <p:spPr>
          <a:xfrm>
            <a:off x="3278948" y="1410079"/>
            <a:ext cx="2057781" cy="1731618"/>
          </a:xfrm>
          <a:prstGeom prst="rect">
            <a:avLst/>
          </a:prstGeom>
        </p:spPr>
      </p:pic>
      <p:pic>
        <p:nvPicPr>
          <p:cNvPr id="23" name="그림 22"/>
          <p:cNvPicPr/>
          <p:nvPr/>
        </p:nvPicPr>
        <p:blipFill rotWithShape="1">
          <a:blip r:embed="rId4">
            <a:lum/>
          </a:blip>
          <a:srcRect/>
          <a:stretch>
            <a:fillRect/>
          </a:stretch>
        </p:blipFill>
        <p:spPr>
          <a:xfrm>
            <a:off x="5476484" y="1398217"/>
            <a:ext cx="3515116" cy="1734828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1351517" y="3238500"/>
            <a:ext cx="3901439" cy="492443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lstStyle/>
          <a:p>
            <a:pPr algn="ctr">
              <a:defRPr lang="ko-KR" altLang="en-US"/>
            </a:pPr>
            <a:r>
              <a:rPr lang="ko-KR" altLang="en-US" sz="13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&lt; </a:t>
            </a:r>
            <a:r>
              <a:rPr lang="ko-KR" altLang="ko-KR" sz="13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빛을 적게 받은 경우와 빛을 많이 받은 경우의 토마토 테스트 이미지</a:t>
            </a:r>
            <a:r>
              <a:rPr lang="ko-KR" altLang="en-US" sz="13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&gt;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242560" y="3238500"/>
            <a:ext cx="3901439" cy="292388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lstStyle/>
          <a:p>
            <a:pPr algn="ctr">
              <a:defRPr lang="ko-KR" altLang="en-US"/>
            </a:pPr>
            <a:r>
              <a:rPr lang="ko-KR" altLang="en-US" sz="13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&lt; </a:t>
            </a:r>
            <a:r>
              <a:rPr lang="en-US" altLang="ko-KR" sz="13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CNN</a:t>
            </a:r>
            <a:r>
              <a:rPr lang="ko-KR" altLang="en-US" sz="13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300" b="1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학습결과</a:t>
            </a:r>
            <a:r>
              <a:rPr lang="ko-KR" altLang="en-US" sz="13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&gt;</a:t>
            </a:r>
          </a:p>
        </p:txBody>
      </p:sp>
    </p:spTree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1459079" y="3881978"/>
            <a:ext cx="7567689" cy="193038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1438610" y="1049296"/>
            <a:ext cx="7588158" cy="2678298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1575108" y="1153463"/>
            <a:ext cx="2866030" cy="444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2400" b="1"/>
              <a:t>Ⅰ.</a:t>
            </a:r>
            <a:r>
              <a:rPr lang="ko-KR" altLang="en-US" sz="2400" b="1"/>
              <a:t>결과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566870" y="3972322"/>
            <a:ext cx="2866030" cy="4453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2400" b="1"/>
              <a:t>Ⅱ.</a:t>
            </a:r>
            <a:r>
              <a:rPr lang="ko-KR" altLang="en-US" sz="2400" b="1"/>
              <a:t>향후 과제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575108" y="1771741"/>
            <a:ext cx="7192370" cy="16077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>
              <a:defRPr lang="ko-KR" altLang="en-US"/>
            </a:pPr>
            <a:r>
              <a:rPr lang="ko-KR" altLang="en-US" sz="2000"/>
              <a:t>  본 논문에서는 농업 문제를 해결하기 위해 영상처리기술과 </a:t>
            </a:r>
            <a:r>
              <a:rPr lang="en-US" altLang="ko-KR" sz="2000"/>
              <a:t>CNN</a:t>
            </a:r>
            <a:r>
              <a:rPr lang="ko-KR" altLang="en-US" sz="2000"/>
              <a:t>을 </a:t>
            </a:r>
            <a:r>
              <a:rPr lang="en-US" altLang="ko-KR" sz="2000"/>
              <a:t> </a:t>
            </a:r>
            <a:r>
              <a:rPr lang="ko-KR" altLang="en-US" sz="2000"/>
              <a:t>사용하여 이동형 과수모니터링 시스템을 제작하고</a:t>
            </a:r>
            <a:r>
              <a:rPr lang="en-US" altLang="ko-KR" sz="2000"/>
              <a:t>, </a:t>
            </a:r>
            <a:r>
              <a:rPr lang="ko-KR" altLang="en-US" sz="2000"/>
              <a:t>실험을 통해 토마토의 숙성도 인식 성능을 평가하였다</a:t>
            </a:r>
            <a:r>
              <a:rPr lang="en-US" altLang="ko-KR" sz="2000"/>
              <a:t>. </a:t>
            </a:r>
            <a:r>
              <a:rPr lang="ko-KR" altLang="en-US" sz="2000"/>
              <a:t>그 결과</a:t>
            </a:r>
            <a:r>
              <a:rPr lang="en-US" altLang="ko-KR" sz="2000"/>
              <a:t>, </a:t>
            </a:r>
            <a:r>
              <a:rPr lang="ko-KR" altLang="en-US" sz="2000"/>
              <a:t>빛을 적게 받는 일반적인 경우와 빛을 많이 받는 경우 모두 인식률이 우수했다</a:t>
            </a:r>
            <a:r>
              <a:rPr lang="en-US" altLang="ko-KR" sz="2000"/>
              <a:t>. </a:t>
            </a:r>
            <a:endParaRPr lang="ko-KR" altLang="en-US" sz="2000"/>
          </a:p>
        </p:txBody>
      </p:sp>
      <p:sp>
        <p:nvSpPr>
          <p:cNvPr id="13" name="TextBox 12"/>
          <p:cNvSpPr txBox="1"/>
          <p:nvPr/>
        </p:nvSpPr>
        <p:spPr>
          <a:xfrm>
            <a:off x="1638500" y="4588371"/>
            <a:ext cx="7192370" cy="10008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>
              <a:defRPr lang="ko-KR" altLang="en-US"/>
            </a:pPr>
            <a:r>
              <a:rPr lang="en-US" altLang="ko-KR" sz="2000"/>
              <a:t>  CNN </a:t>
            </a:r>
            <a:r>
              <a:rPr lang="ko-KR" altLang="en-US" sz="2000"/>
              <a:t>모델을 실제 환경에 적용하여 실제 환경에서도 높은 정확도를 보이는지 실험할 예정이다</a:t>
            </a:r>
            <a:r>
              <a:rPr lang="en-US" altLang="ko-KR" sz="2000"/>
              <a:t>.	</a:t>
            </a:r>
          </a:p>
          <a:p>
            <a:pPr latinLnBrk="1">
              <a:defRPr lang="ko-KR" altLang="en-US"/>
            </a:pPr>
            <a:endParaRPr lang="ko-KR" altLang="en-US" sz="2000"/>
          </a:p>
        </p:txBody>
      </p:sp>
      <p:sp>
        <p:nvSpPr>
          <p:cNvPr id="16" name="직사각형 15"/>
          <p:cNvSpPr/>
          <p:nvPr/>
        </p:nvSpPr>
        <p:spPr>
          <a:xfrm>
            <a:off x="687753" y="335666"/>
            <a:ext cx="8927301" cy="6134582"/>
          </a:xfrm>
          <a:prstGeom prst="rect">
            <a:avLst/>
          </a:pr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4077584" y="30937"/>
            <a:ext cx="1764686" cy="713630"/>
          </a:xfrm>
          <a:prstGeom prst="rect">
            <a:avLst/>
          </a:prstGeom>
          <a:solidFill>
            <a:schemeClr val="bg1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4534785" y="140360"/>
            <a:ext cx="177854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2800" b="1"/>
              <a:t>결론</a:t>
            </a:r>
          </a:p>
        </p:txBody>
      </p:sp>
    </p:spTree>
  </p:cSld>
  <p:clrMapOvr>
    <a:masterClrMapping/>
  </p:clrMapOvr>
  <p:transition/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20000000000000000000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20000000000000000000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272</Words>
  <Application>Microsoft Office PowerPoint</Application>
  <PresentationFormat>A4 용지(210x297mm)</PresentationFormat>
  <Paragraphs>55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6" baseType="lpstr">
      <vt:lpstr>맑은 고딕</vt:lpstr>
      <vt:lpstr>-윤고딕330</vt:lpstr>
      <vt:lpstr>-윤고딕350</vt:lpstr>
      <vt:lpstr>휴먼명조</vt:lpstr>
      <vt:lpstr>Arial</vt:lpstr>
      <vt:lpstr>Calibri</vt:lpstr>
      <vt:lpstr>Calibri Light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박수경</dc:creator>
  <cp:lastModifiedBy>Windows User</cp:lastModifiedBy>
  <cp:revision>46</cp:revision>
  <dcterms:created xsi:type="dcterms:W3CDTF">2018-11-25T07:13:53Z</dcterms:created>
  <dcterms:modified xsi:type="dcterms:W3CDTF">2019-06-13T11:17:09Z</dcterms:modified>
</cp:coreProperties>
</file>

<file path=docProps/thumbnail.jpeg>
</file>